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0" r:id="rId3"/>
    <p:sldId id="261" r:id="rId4"/>
    <p:sldId id="262" r:id="rId5"/>
    <p:sldId id="299" r:id="rId6"/>
    <p:sldId id="300" r:id="rId7"/>
    <p:sldId id="284" r:id="rId8"/>
    <p:sldId id="257" r:id="rId9"/>
    <p:sldId id="286" r:id="rId10"/>
    <p:sldId id="285" r:id="rId11"/>
    <p:sldId id="287" r:id="rId12"/>
    <p:sldId id="288" r:id="rId13"/>
    <p:sldId id="289" r:id="rId14"/>
    <p:sldId id="291" r:id="rId15"/>
    <p:sldId id="292" r:id="rId16"/>
    <p:sldId id="293" r:id="rId17"/>
    <p:sldId id="295" r:id="rId18"/>
    <p:sldId id="301" r:id="rId19"/>
    <p:sldId id="282" r:id="rId20"/>
    <p:sldId id="280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Eiy+khS4PYlHO/22Td7wog==" hashData="KNlzNcd0GMTcTkASBMI8gYPyEIQ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>
        <p:scale>
          <a:sx n="40" d="100"/>
          <a:sy n="40" d="100"/>
        </p:scale>
        <p:origin x="-2442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438401" y="3515104"/>
              <a:ext cx="5775542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Protection of Human Rights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2.3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2: Mandated Tasks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4. UN Partners Leading in Human Rights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Office of the High Commissioner for Human Rights (OHCHR)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2" descr="http://humanrightshouse.org/files/thumbnails/9000-20110607010644-350x3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844" y="2895600"/>
            <a:ext cx="2500313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1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5. UN Policies on Human Rights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“Human Rights up Front” (</a:t>
            </a:r>
            <a:r>
              <a:rPr lang="en-US" sz="2400" dirty="0" err="1" smtClean="0">
                <a:latin typeface="Century Gothic"/>
                <a:cs typeface="Century Gothic"/>
              </a:rPr>
              <a:t>HRuF</a:t>
            </a:r>
            <a:r>
              <a:rPr lang="en-US" sz="2400" dirty="0" smtClean="0">
                <a:latin typeface="Century Gothic"/>
                <a:cs typeface="Century Gothic"/>
              </a:rPr>
              <a:t>) Initiative (2013)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Policy on Human Rights in UN Peace Operations and Political Missions (2011)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Policy on Human Rights Screening of UN Personnel (2012)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Human Rights Due Diligence Policy on UN Support to Non-UN Security Forces (2013)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399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6. Human Rights in UN Peacekeeping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Integrate into every day work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Support national capacity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7" descr="F:\CPTM END\CPTM Slides Content\Multid P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024" y="3352800"/>
            <a:ext cx="6351951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8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7. Roles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&amp;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Responsibilities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Human Rights Unit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981200"/>
            <a:ext cx="4419600" cy="4267200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2172593"/>
            <a:ext cx="4495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Monitor and investigate human rights violations/abuses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Produce internal and public reports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Advocacy and intervention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Strengthen national/local capacity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Coordination and mainstreaming in PKO, UNCT and Humanitarian Country Team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800600" y="2895600"/>
            <a:ext cx="1371600" cy="2819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00600" y="3962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entury Gothic"/>
                <a:cs typeface="Century Gothic"/>
              </a:rPr>
              <a:t>Goal</a:t>
            </a:r>
            <a:endParaRPr lang="en-US" sz="2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72200" y="2895600"/>
            <a:ext cx="2590800" cy="2819400"/>
          </a:xfrm>
          <a:prstGeom prst="round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Protection</a:t>
            </a:r>
          </a:p>
          <a:p>
            <a:pPr algn="ctr"/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Empowerment</a:t>
            </a:r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0546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Other Units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0911" y="38436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561195"/>
              </p:ext>
            </p:extLst>
          </p:nvPr>
        </p:nvGraphicFramePr>
        <p:xfrm>
          <a:off x="685800" y="2286000"/>
          <a:ext cx="3505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Rule of Law/Justice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Corrections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Gender</a:t>
                      </a:r>
                      <a:r>
                        <a:rPr lang="en-US" sz="1800" baseline="0" dirty="0" smtClean="0">
                          <a:latin typeface="Century Gothic"/>
                          <a:cs typeface="Century Gothic"/>
                        </a:rPr>
                        <a:t> Adviser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Women Protection Adviser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Child Protection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Protection of Civilians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76902"/>
              </p:ext>
            </p:extLst>
          </p:nvPr>
        </p:nvGraphicFramePr>
        <p:xfrm>
          <a:off x="4724400" y="2286000"/>
          <a:ext cx="3505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SSR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Civil</a:t>
                      </a:r>
                      <a:r>
                        <a:rPr lang="en-US" sz="1800" baseline="0" dirty="0" smtClean="0">
                          <a:latin typeface="Century Gothic"/>
                          <a:cs typeface="Century Gothic"/>
                        </a:rPr>
                        <a:t> Affairs 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Electoral 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DDR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Political Affairs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DSRSG/RC/HC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SRSG’s</a:t>
                      </a:r>
                      <a:r>
                        <a:rPr lang="en-US" sz="1800" baseline="0" dirty="0" smtClean="0">
                          <a:latin typeface="Century Gothic"/>
                          <a:cs typeface="Century Gothic"/>
                        </a:rPr>
                        <a:t> Office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5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Special Roles of Police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0911" y="35388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800600" y="2590800"/>
            <a:ext cx="1371600" cy="2819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172200" y="2590800"/>
            <a:ext cx="2590800" cy="2819400"/>
          </a:xfrm>
          <a:prstGeom prst="round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Human Rights</a:t>
            </a:r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672477"/>
            <a:ext cx="4191000" cy="2585323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Mentoring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Vetting, training and advising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Investigating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Reporting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417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Special Roles of Military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0911" y="35388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800600" y="2590800"/>
            <a:ext cx="1371600" cy="2819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8D9C36"/>
          </a:solidFill>
          <a:ln>
            <a:solidFill>
              <a:srgbClr val="8D9C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172200" y="2590800"/>
            <a:ext cx="2590800" cy="2819400"/>
          </a:xfrm>
          <a:prstGeom prst="roundRect">
            <a:avLst/>
          </a:prstGeom>
          <a:noFill/>
          <a:ln w="19050" cmpd="sng"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Human Rights</a:t>
            </a:r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905542"/>
            <a:ext cx="4191000" cy="2123658"/>
          </a:xfrm>
          <a:prstGeom prst="rect">
            <a:avLst/>
          </a:prstGeom>
          <a:noFill/>
          <a:ln w="19050" cmpd="sng">
            <a:solidFill>
              <a:srgbClr val="8D9C3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Physical protection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Human rights monitoring and reporting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Supporting partners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37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8. What Individual Peacekeeping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Personnel Can Do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Take note of facts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Immediately report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Protect sensitive information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Consult Human Rights component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Promote understanding – translators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Avoid false expectations – victims, witnesses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Appropriate intervention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Follow the situation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8742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testimonies of </a:t>
            </a:r>
            <a:r>
              <a:rPr lang="en-US" sz="2400" dirty="0" smtClean="0">
                <a:latin typeface="Century Gothic" panose="020B0502020202020204" pitchFamily="34" charset="0"/>
              </a:rPr>
              <a:t>civilians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Document human rights violations and </a:t>
            </a:r>
            <a:r>
              <a:rPr lang="en-US" sz="2400" dirty="0" smtClean="0">
                <a:latin typeface="Century Gothic" panose="020B0502020202020204" pitchFamily="34" charset="0"/>
              </a:rPr>
              <a:t>abuses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Record key information for investigation and follow-</a:t>
            </a:r>
            <a:r>
              <a:rPr lang="en-US" sz="2400" dirty="0" smtClean="0">
                <a:latin typeface="Century Gothic" panose="020B0502020202020204" pitchFamily="34" charset="0"/>
              </a:rPr>
              <a:t>up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2.3.3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4775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Essential Information to Record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259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Messages</a:t>
            </a:r>
            <a:endParaRPr lang="en-US" sz="3200" b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9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V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iolations/abuses – state/non-state actors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UN policies on human rights – integrate into activities, screen UN personnel, compliance of non-UN security forces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All personnel play a role –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coordination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role of Hu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man Rights component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</a:t>
            </a:r>
            <a:r>
              <a:rPr lang="en-US" sz="240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ake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action – report, coordinate, intervene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Peacekeeping personnel must: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Recognize and respond to human rights violations/abuses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Protect and promote human rights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Identify human rights violations/abuses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UN policies on human rights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Identify human rights-related roles in mission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Describe coordination role of human rights unit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actions to take when human rights violations/ abuses are observed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8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Definitions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Importance of Human Rights Protection</a:t>
            </a:r>
          </a:p>
          <a:p>
            <a:pPr marL="457200" indent="-457200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Legal Framework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Partners Leading in Human Rights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Policies on Human Rights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Human Rights in UN Peacekeeping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Roles &amp; Responsibilities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What Individual Peacekeeping Personnel Can Do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testimonies of </a:t>
            </a:r>
            <a:r>
              <a:rPr lang="en-US" sz="2400" dirty="0" smtClean="0">
                <a:latin typeface="Century Gothic" panose="020B0502020202020204" pitchFamily="34" charset="0"/>
              </a:rPr>
              <a:t>civilians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Which human rights are at risk?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is your responsibility as the UN?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 “vulnerability”, “duty to protect” and “trust</a:t>
            </a:r>
            <a:r>
              <a:rPr lang="en-US" sz="2400" dirty="0" smtClean="0">
                <a:latin typeface="Century Gothic" panose="020B0502020202020204" pitchFamily="34" charset="0"/>
              </a:rPr>
              <a:t>”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smtClean="0">
                <a:latin typeface="Century Gothic" panose="020B0502020202020204" pitchFamily="34" charset="0"/>
              </a:rPr>
              <a:t>:</a:t>
            </a:r>
            <a:r>
              <a:rPr lang="en-US" sz="2400" smtClean="0">
                <a:latin typeface="Century Gothic" panose="020B0502020202020204" pitchFamily="34" charset="0"/>
              </a:rPr>
              <a:t> 10-15 </a:t>
            </a:r>
            <a:r>
              <a:rPr lang="en-US" sz="2400" dirty="0">
                <a:latin typeface="Century Gothic" panose="020B0502020202020204" pitchFamily="34" charset="0"/>
              </a:rPr>
              <a:t>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5-7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2.3.1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2346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Trauma of War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557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is the difference between human rights violations and human rights abuses?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Give examples of human rights </a:t>
            </a:r>
            <a:r>
              <a:rPr lang="en-US" sz="2400" dirty="0" smtClean="0">
                <a:latin typeface="Century Gothic" panose="020B0502020202020204" pitchFamily="34" charset="0"/>
              </a:rPr>
              <a:t>violations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3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2.3.2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5695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Human Rights – Violations and Abuse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1309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 Definitions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Human rights violation:</a:t>
            </a:r>
            <a:r>
              <a:rPr lang="en-US" sz="2400" dirty="0" smtClean="0">
                <a:latin typeface="Century Gothic"/>
                <a:cs typeface="Century Gothic"/>
              </a:rPr>
              <a:t> action/inaction of state official or agent – police, soldier, judge, local administrator, parliamentarian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Human rights abuse:</a:t>
            </a:r>
            <a:r>
              <a:rPr lang="en-US" sz="2400" dirty="0" smtClean="0">
                <a:latin typeface="Century Gothic"/>
                <a:cs typeface="Century Gothic"/>
              </a:rPr>
              <a:t> committed by non-state actors – rebel groups, corporations, individuals</a:t>
            </a:r>
            <a:endParaRPr lang="en-US" sz="2400" b="1" dirty="0" smtClean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Violations &amp; Abuses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588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2. Importance of Human Rights Protection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Human rights – a core pillar of the UN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“We will not enjoy development without security, we will not enjoy security without development and we will not enjoy either without respect for human rights</a:t>
            </a:r>
            <a:r>
              <a:rPr lang="en-US" sz="2400" dirty="0" smtClean="0">
                <a:latin typeface="Century Gothic"/>
                <a:cs typeface="Century Gothic"/>
              </a:rPr>
              <a:t>”</a:t>
            </a:r>
            <a:endParaRPr lang="en-US" sz="2400" dirty="0">
              <a:latin typeface="Century Gothic"/>
              <a:cs typeface="Century Gothic"/>
            </a:endParaRPr>
          </a:p>
          <a:p>
            <a:pPr>
              <a:spcAft>
                <a:spcPts val="600"/>
              </a:spcAft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pic>
        <p:nvPicPr>
          <p:cNvPr id="9" name="Picture 2" descr="F:\CPTM END\CPTM Slides Content\01-30-2015Central_Afric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629" y="3829504"/>
            <a:ext cx="3818742" cy="254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3. Legal Framework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Charter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International Human Rights Law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Security Council resolutions 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2" descr="F:\CPTM END\CPTM Slides Content\UN Char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273" y="4099561"/>
            <a:ext cx="1364127" cy="192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CPTM END\CPTM Slides Content\UDH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909" y="4099561"/>
            <a:ext cx="1378183" cy="191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99561"/>
            <a:ext cx="1327045" cy="1917152"/>
          </a:xfrm>
          <a:prstGeom prst="rect">
            <a:avLst/>
          </a:prstGeom>
          <a:noFill/>
          <a:ln w="9525">
            <a:solidFill>
              <a:schemeClr val="tx1">
                <a:alpha val="81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3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756</Words>
  <Application>Microsoft Office PowerPoint</Application>
  <PresentationFormat>On-screen Show (4:3)</PresentationFormat>
  <Paragraphs>170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104</cp:revision>
  <dcterms:created xsi:type="dcterms:W3CDTF">2015-12-09T18:20:24Z</dcterms:created>
  <dcterms:modified xsi:type="dcterms:W3CDTF">2017-05-08T16:51:32Z</dcterms:modified>
</cp:coreProperties>
</file>